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3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5" r:id="rId10"/>
    <p:sldId id="266" r:id="rId11"/>
    <p:sldId id="272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00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18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F7767-6BDE-466D-B9E0-2944C1CF0F0C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A7BBF-C941-4D12-A7DC-55BEE512B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35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7BBF-C941-4D12-A7DC-55BEE512B1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74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5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7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8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2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7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6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6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4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99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1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07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7B839-7512-4F36-807F-DA47A2F691F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0C5C-CEBD-4CEC-9369-CA5E283BB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Microbiology lab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Urinary </a:t>
            </a:r>
            <a:r>
              <a:rPr lang="en-US" dirty="0" smtClean="0"/>
              <a:t>system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48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5" t="16799" r="22039" b="5502"/>
          <a:stretch/>
        </p:blipFill>
        <p:spPr>
          <a:xfrm>
            <a:off x="539552" y="116632"/>
            <a:ext cx="7488832" cy="622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1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235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4" t="17921" r="1693" b="3131"/>
          <a:stretch/>
        </p:blipFill>
        <p:spPr>
          <a:xfrm>
            <a:off x="5291" y="0"/>
            <a:ext cx="7651731" cy="67413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00" r="31100" b="2400"/>
          <a:stretch/>
        </p:blipFill>
        <p:spPr>
          <a:xfrm rot="16200000">
            <a:off x="5512361" y="2045270"/>
            <a:ext cx="5789092" cy="149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2" y="-922"/>
            <a:ext cx="8986904" cy="667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4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11150" r="10625" b="6952"/>
          <a:stretch/>
        </p:blipFill>
        <p:spPr>
          <a:xfrm>
            <a:off x="4499993" y="-1"/>
            <a:ext cx="4536503" cy="45359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7" t="13650"/>
          <a:stretch/>
        </p:blipFill>
        <p:spPr>
          <a:xfrm rot="16200000">
            <a:off x="-97880" y="102396"/>
            <a:ext cx="4700269" cy="4495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9" t="56804" r="3455" b="3813"/>
          <a:stretch/>
        </p:blipFill>
        <p:spPr>
          <a:xfrm>
            <a:off x="24375" y="4700268"/>
            <a:ext cx="4536504" cy="1779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17138" r="18894" b="18500"/>
          <a:stretch/>
        </p:blipFill>
        <p:spPr>
          <a:xfrm>
            <a:off x="5662192" y="4538935"/>
            <a:ext cx="2212103" cy="210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0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0" t="1" r="5900" b="6585"/>
          <a:stretch/>
        </p:blipFill>
        <p:spPr>
          <a:xfrm rot="16200000">
            <a:off x="2318184" y="-1337456"/>
            <a:ext cx="4536504" cy="917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9" t="5900" r="3402" b="30050"/>
          <a:stretch/>
        </p:blipFill>
        <p:spPr>
          <a:xfrm>
            <a:off x="186682" y="188640"/>
            <a:ext cx="4105636" cy="53285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9" t="31100" r="12649" b="34251"/>
          <a:stretch/>
        </p:blipFill>
        <p:spPr>
          <a:xfrm>
            <a:off x="4932040" y="0"/>
            <a:ext cx="3753144" cy="30963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0" t="22701" r="10800" b="46850"/>
          <a:stretch/>
        </p:blipFill>
        <p:spPr>
          <a:xfrm>
            <a:off x="4932041" y="3069735"/>
            <a:ext cx="3816424" cy="2890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950" y="5605168"/>
            <a:ext cx="340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Schistosoma adult </a:t>
            </a:r>
            <a:r>
              <a:rPr lang="en-US" dirty="0" smtClean="0"/>
              <a:t>(male + female)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24128" y="5974500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cercariae</a:t>
            </a:r>
            <a:r>
              <a:rPr lang="en-US" dirty="0"/>
              <a:t> (infective stage)</a:t>
            </a:r>
          </a:p>
        </p:txBody>
      </p:sp>
    </p:spTree>
    <p:extLst>
      <p:ext uri="{BB962C8B-B14F-4D97-AF65-F5344CB8AC3E}">
        <p14:creationId xmlns:p14="http://schemas.microsoft.com/office/powerpoint/2010/main" val="28773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Urine culture steps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048672"/>
          </a:xfrm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Collect the sample in sterile container: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Midstream catch.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Through a catheter.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Suprapubic aspiration.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Urine analysis: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Physical: urine color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Chemical: Glucose, protein, nitrite.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Microscopically: RBCs, WBCs, casts, Schistosoma hematobium ova.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Transfer </a:t>
            </a:r>
            <a:r>
              <a:rPr lang="en-US" b="1" dirty="0" smtClean="0">
                <a:solidFill>
                  <a:srgbClr val="0070C0"/>
                </a:solidFill>
              </a:rPr>
              <a:t>1 </a:t>
            </a:r>
            <a:r>
              <a:rPr lang="el-GR" b="1" dirty="0" smtClean="0">
                <a:solidFill>
                  <a:srgbClr val="0070C0"/>
                </a:solidFill>
              </a:rPr>
              <a:t>μ</a:t>
            </a:r>
            <a:r>
              <a:rPr lang="en-US" b="1" dirty="0" smtClean="0">
                <a:solidFill>
                  <a:srgbClr val="0070C0"/>
                </a:solidFill>
              </a:rPr>
              <a:t>l</a:t>
            </a:r>
            <a:r>
              <a:rPr lang="en-US" dirty="0" smtClean="0">
                <a:solidFill>
                  <a:srgbClr val="0070C0"/>
                </a:solidFill>
              </a:rPr>
              <a:t> of urine to the culture media using a </a:t>
            </a:r>
            <a:r>
              <a:rPr lang="en-US" b="1" dirty="0" smtClean="0">
                <a:solidFill>
                  <a:srgbClr val="0070C0"/>
                </a:solidFill>
              </a:rPr>
              <a:t>calibrated loop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 lvl="1"/>
            <a:r>
              <a:rPr lang="en-US" dirty="0" smtClean="0"/>
              <a:t>Enriched media: </a:t>
            </a:r>
            <a:r>
              <a:rPr lang="en-US" b="1" dirty="0" smtClean="0">
                <a:solidFill>
                  <a:srgbClr val="C00000"/>
                </a:solidFill>
              </a:rPr>
              <a:t>blood agar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Differential/selective media: </a:t>
            </a:r>
            <a:r>
              <a:rPr lang="en-US" b="1" dirty="0" smtClean="0">
                <a:solidFill>
                  <a:srgbClr val="FF3F3F"/>
                </a:solidFill>
              </a:rPr>
              <a:t>MacConkey agar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CLED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104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 startAt="4"/>
            </a:pPr>
            <a:r>
              <a:rPr lang="en-US" sz="2400" dirty="0">
                <a:solidFill>
                  <a:srgbClr val="0070C0"/>
                </a:solidFill>
              </a:rPr>
              <a:t>Streak the agar in </a:t>
            </a:r>
            <a:r>
              <a:rPr lang="en-US" sz="2400" b="1" dirty="0">
                <a:solidFill>
                  <a:srgbClr val="0070C0"/>
                </a:solidFill>
              </a:rPr>
              <a:t>network streaking </a:t>
            </a:r>
            <a:r>
              <a:rPr lang="en-US" sz="2400" b="1" dirty="0" smtClean="0">
                <a:solidFill>
                  <a:srgbClr val="0070C0"/>
                </a:solidFill>
              </a:rPr>
              <a:t>method.                               </a:t>
            </a:r>
            <a:r>
              <a:rPr lang="en-US" sz="2400" dirty="0" smtClean="0">
                <a:solidFill>
                  <a:srgbClr val="0070C0"/>
                </a:solidFill>
              </a:rPr>
              <a:t>other </a:t>
            </a:r>
            <a:r>
              <a:rPr lang="en-US" sz="2400" dirty="0">
                <a:solidFill>
                  <a:srgbClr val="0070C0"/>
                </a:solidFill>
              </a:rPr>
              <a:t>inoculating methods: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 startAt="4"/>
            </a:pPr>
            <a:r>
              <a:rPr lang="en-US" sz="2400" dirty="0">
                <a:solidFill>
                  <a:prstClr val="black"/>
                </a:solidFill>
              </a:rPr>
              <a:t>Four quadrant streaking method: semi-quantitative method.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 startAt="4"/>
            </a:pPr>
            <a:r>
              <a:rPr lang="en-US" sz="2400" dirty="0">
                <a:solidFill>
                  <a:prstClr val="black"/>
                </a:solidFill>
              </a:rPr>
              <a:t>Plate spreading method: For antibiotic sensitivity test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 startAt="4"/>
            </a:pPr>
            <a:r>
              <a:rPr lang="en-US" sz="2400" dirty="0">
                <a:solidFill>
                  <a:prstClr val="black"/>
                </a:solidFill>
              </a:rPr>
              <a:t>Microbroth dilution method: therapeutic dose of antibiotic</a:t>
            </a:r>
            <a:r>
              <a:rPr lang="en-US" sz="2400" dirty="0" smtClean="0">
                <a:solidFill>
                  <a:prstClr val="black"/>
                </a:solidFill>
              </a:rPr>
              <a:t>.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4"/>
            </a:pPr>
            <a:r>
              <a:rPr lang="en-US" sz="2400" dirty="0" smtClean="0">
                <a:solidFill>
                  <a:srgbClr val="0070C0"/>
                </a:solidFill>
              </a:rPr>
              <a:t>Incubate </a:t>
            </a:r>
            <a:r>
              <a:rPr lang="en-US" sz="2400" dirty="0">
                <a:solidFill>
                  <a:srgbClr val="0070C0"/>
                </a:solidFill>
              </a:rPr>
              <a:t>at 35 ᴼC for 24 hours.</a:t>
            </a:r>
          </a:p>
          <a:p>
            <a:pPr marL="457200" lvl="0" indent="-457200">
              <a:spcBef>
                <a:spcPts val="0"/>
              </a:spcBef>
              <a:buFont typeface="+mj-lt"/>
              <a:buAutoNum type="arabicPeriod" startAt="4"/>
            </a:pPr>
            <a:r>
              <a:rPr lang="en-US" sz="2400" b="1" dirty="0">
                <a:solidFill>
                  <a:srgbClr val="0070C0"/>
                </a:solidFill>
              </a:rPr>
              <a:t>Count</a:t>
            </a:r>
            <a:r>
              <a:rPr lang="en-US" sz="2400" dirty="0">
                <a:solidFill>
                  <a:srgbClr val="0070C0"/>
                </a:solidFill>
              </a:rPr>
              <a:t> the colonies to </a:t>
            </a:r>
            <a:r>
              <a:rPr lang="en-US" sz="2400" b="1" dirty="0">
                <a:solidFill>
                  <a:srgbClr val="0070C0"/>
                </a:solidFill>
              </a:rPr>
              <a:t>calculate</a:t>
            </a:r>
            <a:r>
              <a:rPr lang="en-US" sz="2400" dirty="0">
                <a:solidFill>
                  <a:srgbClr val="0070C0"/>
                </a:solidFill>
              </a:rPr>
              <a:t> the </a:t>
            </a:r>
            <a:r>
              <a:rPr lang="en-US" sz="2400" dirty="0" smtClean="0">
                <a:solidFill>
                  <a:srgbClr val="0070C0"/>
                </a:solidFill>
              </a:rPr>
              <a:t>CFU/ml from the network streaked agar.</a:t>
            </a:r>
            <a:endParaRPr lang="en-US" sz="2400" dirty="0">
              <a:solidFill>
                <a:srgbClr val="0070C0"/>
              </a:solidFill>
            </a:endParaRPr>
          </a:p>
          <a:p>
            <a:pPr lvl="1"/>
            <a:r>
              <a:rPr lang="en-US" sz="2400" b="1" dirty="0">
                <a:solidFill>
                  <a:prstClr val="black"/>
                </a:solidFill>
              </a:rPr>
              <a:t>Significant bacteriuria: </a:t>
            </a:r>
            <a:r>
              <a:rPr lang="en-US" sz="2400" dirty="0">
                <a:solidFill>
                  <a:prstClr val="black"/>
                </a:solidFill>
              </a:rPr>
              <a:t>Dysuria </a:t>
            </a:r>
            <a:r>
              <a:rPr lang="en-US" sz="2400" b="1" dirty="0">
                <a:solidFill>
                  <a:prstClr val="black"/>
                </a:solidFill>
              </a:rPr>
              <a:t>+ </a:t>
            </a:r>
            <a:r>
              <a:rPr lang="en-US" sz="2400" dirty="0">
                <a:solidFill>
                  <a:prstClr val="black"/>
                </a:solidFill>
              </a:rPr>
              <a:t>pyuria </a:t>
            </a:r>
            <a:r>
              <a:rPr lang="en-US" sz="2400" b="1" dirty="0">
                <a:solidFill>
                  <a:prstClr val="black"/>
                </a:solidFill>
              </a:rPr>
              <a:t>+</a:t>
            </a:r>
            <a:r>
              <a:rPr lang="en-US" sz="2400" dirty="0">
                <a:solidFill>
                  <a:prstClr val="black"/>
                </a:solidFill>
              </a:rPr>
              <a:t> cutoff value of CFU/ml 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2" indent="-342900" defTabSz="457200">
              <a:spcBef>
                <a:spcPts val="0"/>
              </a:spcBef>
              <a:buClr>
                <a:srgbClr val="7030A0"/>
              </a:buClr>
            </a:pPr>
            <a:r>
              <a:rPr lang="en-US" dirty="0">
                <a:solidFill>
                  <a:srgbClr val="0070C0"/>
                </a:solidFill>
                <a:cs typeface="Arial" charset="0"/>
              </a:rPr>
              <a:t>For midstream catch urine</a:t>
            </a:r>
            <a:r>
              <a:rPr lang="en-US" dirty="0">
                <a:solidFill>
                  <a:srgbClr val="0070C0"/>
                </a:solidFill>
                <a:cs typeface="Majalla UI"/>
              </a:rPr>
              <a:t>            =   (</a:t>
            </a:r>
            <a:r>
              <a:rPr lang="en-US" dirty="0">
                <a:solidFill>
                  <a:srgbClr val="0070C0"/>
                </a:solidFill>
                <a:cs typeface="Arial" charset="0"/>
              </a:rPr>
              <a:t>5*10</a:t>
            </a:r>
            <a:r>
              <a:rPr lang="en-US" baseline="30000" dirty="0">
                <a:solidFill>
                  <a:srgbClr val="0070C0"/>
                </a:solidFill>
                <a:cs typeface="Arial" charset="0"/>
              </a:rPr>
              <a:t>4</a:t>
            </a:r>
            <a:r>
              <a:rPr lang="en-US" dirty="0">
                <a:solidFill>
                  <a:srgbClr val="0070C0"/>
                </a:solidFill>
                <a:cs typeface="Arial" charset="0"/>
              </a:rPr>
              <a:t>)- 10</a:t>
            </a:r>
            <a:r>
              <a:rPr lang="en-US" baseline="30000" dirty="0">
                <a:solidFill>
                  <a:srgbClr val="0070C0"/>
                </a:solidFill>
                <a:cs typeface="Arial" charset="0"/>
              </a:rPr>
              <a:t>5</a:t>
            </a:r>
            <a:r>
              <a:rPr lang="en-US" dirty="0">
                <a:solidFill>
                  <a:srgbClr val="0070C0"/>
                </a:solidFill>
                <a:cs typeface="Arial" charset="0"/>
              </a:rPr>
              <a:t> </a:t>
            </a:r>
            <a:r>
              <a:rPr lang="en-US" dirty="0">
                <a:solidFill>
                  <a:srgbClr val="0070C0"/>
                </a:solidFill>
                <a:cs typeface="Majalla UI"/>
              </a:rPr>
              <a:t>CFU/ml </a:t>
            </a:r>
          </a:p>
          <a:p>
            <a:pPr lvl="2" indent="-342900" defTabSz="457200">
              <a:spcBef>
                <a:spcPts val="0"/>
              </a:spcBef>
              <a:buClr>
                <a:srgbClr val="7030A0"/>
              </a:buClr>
            </a:pPr>
            <a:r>
              <a:rPr lang="en-US" dirty="0">
                <a:solidFill>
                  <a:srgbClr val="FFFF00"/>
                </a:solidFill>
                <a:cs typeface="Majalla UI"/>
              </a:rPr>
              <a:t> </a:t>
            </a:r>
            <a:r>
              <a:rPr lang="en-US" dirty="0">
                <a:solidFill>
                  <a:srgbClr val="960000"/>
                </a:solidFill>
                <a:cs typeface="Majalla UI"/>
              </a:rPr>
              <a:t>For </a:t>
            </a:r>
            <a:r>
              <a:rPr lang="en-US" dirty="0">
                <a:solidFill>
                  <a:srgbClr val="960000"/>
                </a:solidFill>
                <a:cs typeface="Arial" charset="0"/>
              </a:rPr>
              <a:t>catheterized urine                   =   10</a:t>
            </a:r>
            <a:r>
              <a:rPr lang="en-US" baseline="30000" dirty="0">
                <a:solidFill>
                  <a:srgbClr val="960000"/>
                </a:solidFill>
                <a:cs typeface="Arial" charset="0"/>
              </a:rPr>
              <a:t>2</a:t>
            </a:r>
            <a:r>
              <a:rPr lang="en-US" dirty="0">
                <a:solidFill>
                  <a:srgbClr val="960000"/>
                </a:solidFill>
                <a:cs typeface="Arial" charset="0"/>
              </a:rPr>
              <a:t>    CFU/ml  </a:t>
            </a:r>
          </a:p>
          <a:p>
            <a:pPr lvl="2" indent="-342900" defTabSz="457200">
              <a:spcBef>
                <a:spcPts val="0"/>
              </a:spcBef>
              <a:buClr>
                <a:srgbClr val="7030A0"/>
              </a:buClr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dirty="0">
                <a:solidFill>
                  <a:srgbClr val="006600"/>
                </a:solidFill>
                <a:cs typeface="Arial" charset="0"/>
              </a:rPr>
              <a:t>For suprapubic urine                     =   any   growth. </a:t>
            </a:r>
          </a:p>
          <a:p>
            <a:pPr lvl="2" indent="-342900" defTabSz="457200">
              <a:spcBef>
                <a:spcPts val="0"/>
              </a:spcBef>
              <a:buClr>
                <a:srgbClr val="7030A0"/>
              </a:buClr>
            </a:pPr>
            <a:r>
              <a:rPr lang="en-US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In immunocompromised  patients =   any growth. 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lvl="1" indent="-342900" defTabSz="457200">
              <a:spcBef>
                <a:spcPts val="0"/>
              </a:spcBef>
              <a:buClr>
                <a:srgbClr val="7030A0"/>
              </a:buClr>
            </a:pPr>
            <a:r>
              <a:rPr lang="en-US" sz="2600" b="1" dirty="0" smtClean="0">
                <a:solidFill>
                  <a:srgbClr val="000000"/>
                </a:solidFill>
                <a:cs typeface="Arial" charset="0"/>
              </a:rPr>
              <a:t>Asymptomatic bacteriuria: bacteria</a:t>
            </a:r>
            <a:r>
              <a:rPr lang="en-US" sz="2600" dirty="0" smtClean="0">
                <a:solidFill>
                  <a:srgbClr val="000000"/>
                </a:solidFill>
                <a:cs typeface="Arial" charset="0"/>
              </a:rPr>
              <a:t> in the urine </a:t>
            </a:r>
            <a:r>
              <a:rPr lang="en-US" sz="2600" b="1" dirty="0" smtClean="0">
                <a:solidFill>
                  <a:srgbClr val="000000"/>
                </a:solidFill>
                <a:cs typeface="Arial" charset="0"/>
              </a:rPr>
              <a:t>without</a:t>
            </a:r>
            <a:r>
              <a:rPr lang="en-US" sz="2600" dirty="0" smtClean="0">
                <a:solidFill>
                  <a:srgbClr val="000000"/>
                </a:solidFill>
                <a:cs typeface="Arial" charset="0"/>
              </a:rPr>
              <a:t> dysuria and </a:t>
            </a:r>
            <a:r>
              <a:rPr lang="en-US" sz="2600" b="1" dirty="0" smtClean="0">
                <a:solidFill>
                  <a:srgbClr val="000000"/>
                </a:solidFill>
                <a:cs typeface="Arial" charset="0"/>
              </a:rPr>
              <a:t>without</a:t>
            </a:r>
            <a:r>
              <a:rPr lang="en-US" sz="2600" dirty="0" smtClean="0">
                <a:solidFill>
                  <a:srgbClr val="000000"/>
                </a:solidFill>
                <a:cs typeface="Arial" charset="0"/>
              </a:rPr>
              <a:t> pyuria; contamination or immunocompromised.</a:t>
            </a:r>
            <a:endParaRPr lang="en-US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5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514350" lvl="0" indent="-514350">
              <a:spcBef>
                <a:spcPts val="0"/>
              </a:spcBef>
              <a:buFont typeface="+mj-lt"/>
              <a:buAutoNum type="arabicPeriod" startAt="7"/>
            </a:pPr>
            <a:r>
              <a:rPr lang="en-US" dirty="0" smtClean="0">
                <a:solidFill>
                  <a:srgbClr val="0070C0"/>
                </a:solidFill>
              </a:rPr>
              <a:t>Identify </a:t>
            </a:r>
            <a:r>
              <a:rPr lang="en-US" dirty="0">
                <a:solidFill>
                  <a:srgbClr val="0070C0"/>
                </a:solidFill>
              </a:rPr>
              <a:t>the growing bacteria according to the </a:t>
            </a:r>
            <a:r>
              <a:rPr lang="en-US" b="1" dirty="0">
                <a:solidFill>
                  <a:srgbClr val="0070C0"/>
                </a:solidFill>
              </a:rPr>
              <a:t>gram stain morphology:</a:t>
            </a:r>
          </a:p>
          <a:p>
            <a:pPr lvl="1">
              <a:spcBef>
                <a:spcPts val="0"/>
              </a:spcBef>
            </a:pPr>
            <a:r>
              <a:rPr lang="en-US" sz="3200" dirty="0">
                <a:solidFill>
                  <a:srgbClr val="C00000"/>
                </a:solidFill>
              </a:rPr>
              <a:t>Gram negative bacilli.</a:t>
            </a:r>
          </a:p>
          <a:p>
            <a:pPr lvl="1">
              <a:spcBef>
                <a:spcPts val="0"/>
              </a:spcBef>
            </a:pPr>
            <a:r>
              <a:rPr lang="en-US" sz="3200" dirty="0">
                <a:solidFill>
                  <a:srgbClr val="7030A0"/>
                </a:solidFill>
              </a:rPr>
              <a:t>Gram positive cocci</a:t>
            </a:r>
            <a:r>
              <a:rPr lang="en-US" sz="3200" dirty="0" smtClean="0">
                <a:solidFill>
                  <a:srgbClr val="7030A0"/>
                </a:solidFill>
              </a:rPr>
              <a:t>.</a:t>
            </a:r>
            <a:endParaRPr lang="en-US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C00000"/>
                </a:solidFill>
              </a:rPr>
              <a:t>Gram negative bacilli</a:t>
            </a:r>
            <a:endParaRPr lang="en-US" sz="3600" b="1" u="sng" dirty="0">
              <a:solidFill>
                <a:srgbClr val="C0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5815" y="476672"/>
            <a:ext cx="4040188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Oxidase negative: 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7504" y="1052736"/>
            <a:ext cx="6120680" cy="5616623"/>
          </a:xfrm>
          <a:ln w="28575">
            <a:solidFill>
              <a:srgbClr val="7030A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Enterobacteriaceae</a:t>
            </a:r>
          </a:p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Lactose fermenter: </a:t>
            </a:r>
            <a:r>
              <a:rPr lang="en-US" sz="2800" dirty="0" err="1" smtClean="0"/>
              <a:t>IMViC</a:t>
            </a:r>
            <a:r>
              <a:rPr lang="en-US" sz="2800" dirty="0" smtClean="0"/>
              <a:t> test</a:t>
            </a:r>
          </a:p>
          <a:p>
            <a:pPr lvl="1"/>
            <a:r>
              <a:rPr lang="en-US" sz="2600" b="1" i="1" dirty="0" smtClean="0"/>
              <a:t>E.coli</a:t>
            </a:r>
            <a:r>
              <a:rPr lang="en-US" sz="2600" b="1" dirty="0" smtClean="0"/>
              <a:t>: </a:t>
            </a:r>
            <a:r>
              <a:rPr lang="en-US" sz="2600" dirty="0" smtClean="0"/>
              <a:t>metallic green sheen on EMB agar, indole positive.</a:t>
            </a:r>
          </a:p>
          <a:p>
            <a:pPr lvl="1"/>
            <a:r>
              <a:rPr lang="en-US" sz="2550" b="1" dirty="0" smtClean="0"/>
              <a:t>Klebsiella, Enterobacter, Citrobacter</a:t>
            </a:r>
          </a:p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Non lactose fermenter:</a:t>
            </a:r>
          </a:p>
          <a:p>
            <a:pPr lvl="1"/>
            <a:r>
              <a:rPr lang="en-US" sz="2600" b="1" i="1" dirty="0" smtClean="0"/>
              <a:t>Proteus </a:t>
            </a:r>
            <a:r>
              <a:rPr lang="en-US" sz="2600" b="1" i="1" dirty="0" err="1" smtClean="0"/>
              <a:t>merabilis</a:t>
            </a:r>
            <a:r>
              <a:rPr lang="en-US" sz="2600" b="1" dirty="0" smtClean="0"/>
              <a:t>: </a:t>
            </a:r>
            <a:r>
              <a:rPr lang="en-US" sz="2600" dirty="0" smtClean="0"/>
              <a:t>swarming on blood agar, H2S production, urease production.</a:t>
            </a:r>
          </a:p>
          <a:p>
            <a:pPr lvl="1"/>
            <a:r>
              <a:rPr lang="en-US" sz="2600" b="1" dirty="0" smtClean="0"/>
              <a:t>Morganella morganii.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Serratia marcescens: </a:t>
            </a:r>
            <a:r>
              <a:rPr lang="en-US" sz="2800" dirty="0" smtClean="0"/>
              <a:t>Red insoluble pigment at 25 ᴼC.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5903640" y="476672"/>
            <a:ext cx="3240360" cy="639762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Oxidase positive: </a:t>
            </a:r>
            <a:endParaRPr lang="en-US" sz="3000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00192" y="1052736"/>
            <a:ext cx="2664296" cy="5616624"/>
          </a:xfrm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i="1" dirty="0" smtClean="0">
                <a:solidFill>
                  <a:srgbClr val="007A00"/>
                </a:solidFill>
              </a:rPr>
              <a:t>Pseudomonas aeruginosa: </a:t>
            </a:r>
            <a:r>
              <a:rPr lang="en-US" sz="2800" dirty="0" smtClean="0"/>
              <a:t>green- yellow water soluble pigment.</a:t>
            </a:r>
          </a:p>
        </p:txBody>
      </p:sp>
    </p:spTree>
    <p:extLst>
      <p:ext uri="{BB962C8B-B14F-4D97-AF65-F5344CB8AC3E}">
        <p14:creationId xmlns:p14="http://schemas.microsoft.com/office/powerpoint/2010/main" val="242629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7030A0"/>
                </a:solidFill>
              </a:rPr>
              <a:t>Gram positive cocci</a:t>
            </a:r>
            <a:endParaRPr lang="en-US" sz="3600" b="1" u="sng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764704"/>
            <a:ext cx="4040188" cy="6397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3">
                    <a:lumMod val="50000"/>
                  </a:schemeClr>
                </a:solidFill>
              </a:rPr>
              <a:t>Catalase positive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484784"/>
            <a:ext cx="4245868" cy="5184576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/>
              <a:t>Coagulase positive: </a:t>
            </a:r>
            <a:r>
              <a:rPr lang="en-US" sz="2800" i="1" dirty="0" smtClean="0"/>
              <a:t>Staphylococcus aureus</a:t>
            </a:r>
            <a:r>
              <a:rPr lang="en-US" sz="2800" dirty="0" smtClean="0"/>
              <a:t>.</a:t>
            </a:r>
          </a:p>
          <a:p>
            <a:r>
              <a:rPr lang="en-US" sz="2800" b="1" dirty="0" smtClean="0"/>
              <a:t>Coagulase negative:</a:t>
            </a:r>
          </a:p>
          <a:p>
            <a:pPr lvl="1"/>
            <a:r>
              <a:rPr lang="en-US" sz="2800" b="1" dirty="0" smtClean="0"/>
              <a:t>Novobiocin sensitive</a:t>
            </a:r>
            <a:r>
              <a:rPr lang="en-US" sz="2800" dirty="0" smtClean="0"/>
              <a:t>: </a:t>
            </a:r>
            <a:r>
              <a:rPr lang="en-US" sz="2800" i="1" dirty="0" smtClean="0"/>
              <a:t>Staphylococcus epidermidis.</a:t>
            </a:r>
          </a:p>
          <a:p>
            <a:pPr lvl="1"/>
            <a:r>
              <a:rPr lang="en-US" sz="2800" b="1" dirty="0" smtClean="0"/>
              <a:t>Novobiocin resistant, mannitol fermenter: </a:t>
            </a:r>
            <a:r>
              <a:rPr lang="en-US" sz="2800" i="1" dirty="0" smtClean="0"/>
              <a:t>Staphylococcus saprophyticus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6" y="836712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>
                <a:solidFill>
                  <a:schemeClr val="accent3">
                    <a:lumMod val="50000"/>
                  </a:schemeClr>
                </a:solidFill>
              </a:rPr>
              <a:t>Catalase negative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484784"/>
            <a:ext cx="3682752" cy="5184576"/>
          </a:xfrm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/>
              <a:t>Black colonies on Bile Salt Esculin Agar: </a:t>
            </a:r>
            <a:r>
              <a:rPr lang="en-US" sz="2800" i="1" dirty="0" smtClean="0"/>
              <a:t>Enterococcus faecalis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073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229600" cy="2798064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9" t="3402" r="25452"/>
          <a:stretch/>
        </p:blipFill>
        <p:spPr>
          <a:xfrm rot="5400000">
            <a:off x="2837807" y="1490784"/>
            <a:ext cx="3600401" cy="690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9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17"/>
          <a:stretch/>
        </p:blipFill>
        <p:spPr>
          <a:xfrm>
            <a:off x="457200" y="239194"/>
            <a:ext cx="8229600" cy="12138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5" t="5908" r="14553" b="16393"/>
          <a:stretch/>
        </p:blipFill>
        <p:spPr>
          <a:xfrm>
            <a:off x="323528" y="1544897"/>
            <a:ext cx="5400600" cy="532859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827584" y="1124744"/>
            <a:ext cx="1368152" cy="3084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899592" y="1196752"/>
            <a:ext cx="1296144" cy="3312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043608" y="1124744"/>
            <a:ext cx="1152128" cy="360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73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1" b="1767"/>
          <a:stretch/>
        </p:blipFill>
        <p:spPr>
          <a:xfrm>
            <a:off x="-20572" y="15133"/>
            <a:ext cx="9164572" cy="36806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5" t="16799" r="22039" b="5502"/>
          <a:stretch/>
        </p:blipFill>
        <p:spPr>
          <a:xfrm>
            <a:off x="2725510" y="3695803"/>
            <a:ext cx="3672408" cy="30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5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345</Words>
  <Application>Microsoft Office PowerPoint</Application>
  <PresentationFormat>On-screen Show (4:3)</PresentationFormat>
  <Paragraphs>52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Majalla UI</vt:lpstr>
      <vt:lpstr>Times New Roman</vt:lpstr>
      <vt:lpstr>Office Theme</vt:lpstr>
      <vt:lpstr>Microbiology lab</vt:lpstr>
      <vt:lpstr>Urine culture steps</vt:lpstr>
      <vt:lpstr>PowerPoint Presentation</vt:lpstr>
      <vt:lpstr>PowerPoint Presentation</vt:lpstr>
      <vt:lpstr>Gram negative bacilli</vt:lpstr>
      <vt:lpstr>Gram positive cocci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Urine culture steps</dc:title>
  <dc:creator>Sozan Fadl</dc:creator>
  <cp:lastModifiedBy>Fatimah ....</cp:lastModifiedBy>
  <cp:revision>16</cp:revision>
  <dcterms:created xsi:type="dcterms:W3CDTF">2015-12-23T04:29:07Z</dcterms:created>
  <dcterms:modified xsi:type="dcterms:W3CDTF">2016-01-18T17:17:35Z</dcterms:modified>
</cp:coreProperties>
</file>